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62" r:id="rId5"/>
    <p:sldId id="260" r:id="rId6"/>
    <p:sldId id="261" r:id="rId7"/>
    <p:sldId id="264" r:id="rId8"/>
    <p:sldId id="263" r:id="rId9"/>
    <p:sldId id="265" r:id="rId10"/>
    <p:sldId id="266" r:id="rId11"/>
    <p:sldId id="267" r:id="rId12"/>
    <p:sldId id="270" r:id="rId13"/>
    <p:sldId id="271" r:id="rId14"/>
    <p:sldId id="272" r:id="rId15"/>
    <p:sldId id="268" r:id="rId16"/>
    <p:sldId id="269" r:id="rId17"/>
    <p:sldId id="273" r:id="rId18"/>
    <p:sldId id="274" r:id="rId19"/>
    <p:sldId id="276" r:id="rId20"/>
    <p:sldId id="275" r:id="rId21"/>
    <p:sldId id="280" r:id="rId22"/>
    <p:sldId id="277" r:id="rId23"/>
    <p:sldId id="278" r:id="rId24"/>
    <p:sldId id="279" r:id="rId25"/>
    <p:sldId id="281" r:id="rId26"/>
    <p:sldId id="282" r:id="rId27"/>
    <p:sldId id="288" r:id="rId28"/>
    <p:sldId id="289" r:id="rId29"/>
    <p:sldId id="291" r:id="rId30"/>
    <p:sldId id="286" r:id="rId31"/>
    <p:sldId id="287" r:id="rId32"/>
    <p:sldId id="290" r:id="rId33"/>
    <p:sldId id="293" r:id="rId34"/>
    <p:sldId id="284" r:id="rId35"/>
    <p:sldId id="294" r:id="rId36"/>
    <p:sldId id="295" r:id="rId37"/>
    <p:sldId id="292" r:id="rId38"/>
    <p:sldId id="296" r:id="rId39"/>
    <p:sldId id="297" r:id="rId40"/>
    <p:sldId id="298" r:id="rId41"/>
    <p:sldId id="300" r:id="rId42"/>
    <p:sldId id="299" r:id="rId43"/>
    <p:sldId id="301" r:id="rId44"/>
    <p:sldId id="302" r:id="rId45"/>
    <p:sldId id="303" r:id="rId46"/>
    <p:sldId id="304" r:id="rId47"/>
    <p:sldId id="305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40BFB4EA-34DB-4ABB-96C0-2A102B9C122B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3256960B-C2E2-46DF-9BED-EA701C5B6A3E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7645C155-61D8-4C28-8A9A-38DEB2E971C3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BC1B41B-4FB8-467C-9D93-55CBAB03A3CD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4FDE490-A2C1-4E04-B8BB-ACA48CFB8503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183EA12-7AC3-4E72-84D9-BAE1F501718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8C8F5186-3B3E-49CA-A244-F7C4F52211B2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2F81721-FBCC-46B4-96B2-1FC550567AFE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3AB36A2F-464C-40BC-810F-E18BE4D14322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75A90C0-F77D-4CFD-9E18-EDD77BE7EB2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2A869588-FC53-43B2-B074-675DED826EC8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29D05C33-0C02-469C-AC7D-CE24D504064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088FF818-1F48-4F84-BB14-55FA2591E2C0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F56549AA-524F-48FB-9567-7337EA41C71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21DB61E0-49C8-473F-8520-E4A348614C46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D71061B9-DA26-4DA7-BECA-0E44B3742DB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D5C749D7-4E34-4C45-B954-2D1EF8065828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E5F791F9-E461-4F83-A808-25E38AACD15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F49CF48-F9CF-4790-9EC0-EC8DB88E88C5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7E5BF72-9CDA-4DAF-8721-F7591D0836CD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CB08C432-9745-47A6-865B-3088E0842E20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624F07AD-1E0F-44E6-BCAF-6876C4F7215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40BFB4EA-34DB-4ABB-96C0-2A102B9C122B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3256960B-C2E2-46DF-9BED-EA701C5B6A3E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7645C155-61D8-4C28-8A9A-38DEB2E971C3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BC1B41B-4FB8-467C-9D93-55CBAB03A3CD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4FDE490-A2C1-4E04-B8BB-ACA48CFB8503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183EA12-7AC3-4E72-84D9-BAE1F501718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8C8F5186-3B3E-49CA-A244-F7C4F52211B2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2F81721-FBCC-46B4-96B2-1FC550567AFE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3AB36A2F-464C-40BC-810F-E18BE4D14322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75A90C0-F77D-4CFD-9E18-EDD77BE7EB2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2A869588-FC53-43B2-B074-675DED826EC8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29D05C33-0C02-469C-AC7D-CE24D504064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088FF818-1F48-4F84-BB14-55FA2591E2C0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F56549AA-524F-48FB-9567-7337EA41C71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21DB61E0-49C8-473F-8520-E4A348614C46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D71061B9-DA26-4DA7-BECA-0E44B3742DB9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D5C749D7-4E34-4C45-B954-2D1EF8065828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E5F791F9-E461-4F83-A808-25E38AACD15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1F49CF48-F9CF-4790-9EC0-EC8DB88E88C5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77E5BF72-9CDA-4DAF-8721-F7591D0836CD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CB08C432-9745-47A6-865B-3088E0842E20}" type="datetimeFigureOut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19.01.2025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624F07AD-1E0F-44E6-BCAF-6876C4F72150}" type="slidenum">
              <a:rPr lang="ru-RU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ru-RU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1C376-0A17-4064-934E-B91AF65ECF52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9C4E-DAA7-4114-B169-D1D001CB0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9388" y="188913"/>
            <a:ext cx="8713787" cy="6480175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ru-RU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fld id="{118D0180-4B7B-406C-9FDF-FA0D370A87B5}" type="datetimeFigureOut">
              <a:rPr lang="ru-RU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19.01.2025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fld id="{85592EDC-6927-43A5-B2CC-46B7CF40E0DA}" type="slidenum">
              <a:rPr lang="ru-RU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96063"/>
            <a:ext cx="1638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kern="1200" dirty="0">
                <a:solidFill>
                  <a:prstClr val="white">
                    <a:lumMod val="7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kern="1200" dirty="0">
              <a:solidFill>
                <a:prstClr val="white">
                  <a:lumMod val="75000"/>
                </a:prst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3" name="Picture 2" descr="D:\Лидия\шаблоны\для работы\ramki\BRD105.wm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2708275"/>
            <a:ext cx="2220913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3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2708275"/>
            <a:ext cx="223837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9388" y="188913"/>
            <a:ext cx="8713787" cy="6480175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ru-RU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fld id="{118D0180-4B7B-406C-9FDF-FA0D370A87B5}" type="datetimeFigureOut">
              <a:rPr lang="ru-RU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19.01.2025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rtl="0">
              <a:defRPr/>
            </a:pPr>
            <a:fld id="{85592EDC-6927-43A5-B2CC-46B7CF40E0DA}" type="slidenum">
              <a:rPr lang="ru-RU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96063"/>
            <a:ext cx="1638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kern="1200" dirty="0">
                <a:solidFill>
                  <a:prstClr val="white">
                    <a:lumMod val="7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kern="1200" dirty="0">
              <a:solidFill>
                <a:prstClr val="white">
                  <a:lumMod val="75000"/>
                </a:prst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3" name="Picture 2" descr="D:\Лидия\шаблоны\для работы\ramki\BRD105.wm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2708275"/>
            <a:ext cx="2220913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3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2708275"/>
            <a:ext cx="223837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ru.wikipedia.org/wiki/%D0%A1%D1%82%D0%B5%D0%B1%D0%B5%D0%BB%D1%8C" TargetMode="External"/><Relationship Id="rId7" Type="http://schemas.openxmlformats.org/officeDocument/2006/relationships/hyperlink" Target="http://ru.wikipedia.org/wiki/%D0%AF%D0%B4" TargetMode="External"/><Relationship Id="rId2" Type="http://schemas.openxmlformats.org/officeDocument/2006/relationships/hyperlink" Target="http://ru.wikipedia.org/wiki/%D0%9A%D0%BE%D1%80%D0%BD%D0%B5%D0%B2%D0%B8%D1%89%D0%B5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ru.wikipedia.org/wiki/%D0%9F%D0%BB%D0%BE%D0%B4" TargetMode="External"/><Relationship Id="rId5" Type="http://schemas.openxmlformats.org/officeDocument/2006/relationships/hyperlink" Target="http://ru.wikipedia.org/wiki/%D0%A6%D0%B2%D0%B5%D1%82%D0%BE%D0%BA" TargetMode="External"/><Relationship Id="rId4" Type="http://schemas.openxmlformats.org/officeDocument/2006/relationships/hyperlink" Target="http://ru.wikipedia.org/wiki/%D0%9B%D0%B8%D1%81%D1%82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F%D0%B5%D1%81%D1%82%D0%B8%D0%BA" TargetMode="External"/><Relationship Id="rId13" Type="http://schemas.openxmlformats.org/officeDocument/2006/relationships/hyperlink" Target="http://ru.wikipedia.org/wiki/%D0%A6%D0%B2%D0%B5%D1%82%D0%B5%D0%BD%D0%B8%D0%B5" TargetMode="External"/><Relationship Id="rId3" Type="http://schemas.openxmlformats.org/officeDocument/2006/relationships/hyperlink" Target="http://ru.wikipedia.org/wiki/%D0%9B%D0%B8%D1%81%D1%82" TargetMode="External"/><Relationship Id="rId7" Type="http://schemas.openxmlformats.org/officeDocument/2006/relationships/hyperlink" Target="http://ru.wikipedia.org/wiki/%D0%A6%D0%B2%D0%B5%D1%82%D0%BE%D0%BD%D0%BE%D0%B6%D0%BA%D0%B0" TargetMode="External"/><Relationship Id="rId12" Type="http://schemas.openxmlformats.org/officeDocument/2006/relationships/hyperlink" Target="http://ru.wikipedia.org/wiki/%D0%9A%D0%BE%D1%80%D0%BE%D0%B1%D0%BE%D1%87%D0%BA%D0%B0" TargetMode="External"/><Relationship Id="rId2" Type="http://schemas.openxmlformats.org/officeDocument/2006/relationships/hyperlink" Target="http://ru.wikipedia.org/wiki/%D0%A1%D1%82%D0%B5%D0%B1%D0%B5%D0%BB%D1%8C" TargetMode="Externa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ru.wikipedia.org/wiki/%D0%9E%D0%BA%D0%BE%D0%BB%D0%BE%D1%86%D0%B2%D0%B5%D1%82%D0%BD%D0%B8%D0%BA" TargetMode="External"/><Relationship Id="rId11" Type="http://schemas.openxmlformats.org/officeDocument/2006/relationships/hyperlink" Target="http://ru.wikipedia.org/wiki/%D0%A0%D1%8B%D0%BB%D1%8C%D1%86%D0%B5" TargetMode="External"/><Relationship Id="rId5" Type="http://schemas.openxmlformats.org/officeDocument/2006/relationships/hyperlink" Target="http://ru.wikipedia.org/wiki/%D0%A1%D0%BE%D1%86%D0%B2%D0%B5%D1%82%D0%B8%D1%8F" TargetMode="External"/><Relationship Id="rId15" Type="http://schemas.openxmlformats.org/officeDocument/2006/relationships/hyperlink" Target="http://ru.wikipedia.org/wiki/%D0%9A%D1%83%D1%81%D1%82%D0%B0%D1%80%D0%BD%D0%B8%D0%BA" TargetMode="External"/><Relationship Id="rId10" Type="http://schemas.openxmlformats.org/officeDocument/2006/relationships/hyperlink" Target="http://ru.wikipedia.org/wiki/%D0%A1%D1%82%D0%BE%D0%BB%D0%B1%D0%B8%D0%BA" TargetMode="External"/><Relationship Id="rId4" Type="http://schemas.openxmlformats.org/officeDocument/2006/relationships/hyperlink" Target="http://ru.wikipedia.org/wiki/%D0%A6%D0%B2%D0%B5%D1%82%D0%BA%D0%B8" TargetMode="External"/><Relationship Id="rId9" Type="http://schemas.openxmlformats.org/officeDocument/2006/relationships/hyperlink" Target="http://ru.wikipedia.org/wiki/%D0%A2%D1%8B%D1%87%D0%B8%D0%BD%D0%BA%D0%B0" TargetMode="External"/><Relationship Id="rId14" Type="http://schemas.openxmlformats.org/officeDocument/2006/relationships/hyperlink" Target="http://ru.wikipedia.org/wiki/%D0%9B%D1%83%D0%B3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D%D0%B5%D0%BA%D1%82%D0%B0%D1%80_(%D1%81%D0%B0%D1%85%D0%B0%D1%80%D0%B8%D1%81%D1%82%D1%8B%D0%B9_%D1%81%D0%BE%D0%BA)" TargetMode="External"/><Relationship Id="rId13" Type="http://schemas.openxmlformats.org/officeDocument/2006/relationships/hyperlink" Target="http://ru.wikipedia.org/wiki/%D0%9C%D1%83%D1%85%D0%B8-%D0%B6%D1%83%D1%80%D1%87%D0%B0%D0%BB%D0%BA%D0%B8" TargetMode="External"/><Relationship Id="rId18" Type="http://schemas.openxmlformats.org/officeDocument/2006/relationships/hyperlink" Target="http://ru.wikipedia.org/wiki/%D0%9A%D0%BE%D1%80%D0%B5%D0%BD%D1%8C" TargetMode="External"/><Relationship Id="rId3" Type="http://schemas.openxmlformats.org/officeDocument/2006/relationships/hyperlink" Target="http://ru.wikipedia.org/wiki/%D0%A1%D0%BE%D1%86%D0%B2%D0%B5%D1%82%D0%B8%D0%B5" TargetMode="External"/><Relationship Id="rId21" Type="http://schemas.openxmlformats.org/officeDocument/2006/relationships/hyperlink" Target="http://ru.wikipedia.org/wiki/%D0%9C%D1%83%D1%80%D0%B0%D0%B2%D1%8C%D0%B8" TargetMode="External"/><Relationship Id="rId7" Type="http://schemas.openxmlformats.org/officeDocument/2006/relationships/hyperlink" Target="http://ru.wikipedia.org/wiki/%D0%A8%D0%BF%D0%BE%D1%80%D0%B5%D1%86" TargetMode="External"/><Relationship Id="rId12" Type="http://schemas.openxmlformats.org/officeDocument/2006/relationships/hyperlink" Target="http://ru.wikipedia.org/wiki/%D0%9A%D0%BE%D0%BC%D0%B0%D1%80%D1%8B" TargetMode="External"/><Relationship Id="rId17" Type="http://schemas.openxmlformats.org/officeDocument/2006/relationships/hyperlink" Target="http://ru.wikipedia.org/wiki/%D0%9A%D0%BB%D1%83%D0%B1%D0%B5%D0%BD%D1%8C" TargetMode="External"/><Relationship Id="rId2" Type="http://schemas.openxmlformats.org/officeDocument/2006/relationships/hyperlink" Target="http://ru.wikipedia.org/wiki/%D0%9B%D0%B8%D1%81%D1%82" TargetMode="External"/><Relationship Id="rId16" Type="http://schemas.openxmlformats.org/officeDocument/2006/relationships/hyperlink" Target="http://ru.wikipedia.org/wiki/%D0%A1%D1%82%D1%80%D1%83%D1%87%D0%BE%D0%BA" TargetMode="External"/><Relationship Id="rId20" Type="http://schemas.openxmlformats.org/officeDocument/2006/relationships/hyperlink" Target="http://ru.wikipedia.org/wiki/%D0%A1%D0%B5%D0%BC%D1%8F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ru.wikipedia.org/wiki/%D0%9B%D0%B5%D0%BF%D0%B5%D1%81%D1%82%D0%BE%D0%BA" TargetMode="External"/><Relationship Id="rId11" Type="http://schemas.openxmlformats.org/officeDocument/2006/relationships/hyperlink" Target="http://ru.wikipedia.org/wiki/%D0%A8%D0%BC%D0%B5%D0%BB%D0%B8" TargetMode="External"/><Relationship Id="rId5" Type="http://schemas.openxmlformats.org/officeDocument/2006/relationships/hyperlink" Target="http://ru.wikipedia.org/wiki/%D0%A6%D0%B2%D0%B5%D1%82%D0%BE%D0%BD%D0%BE%D1%81" TargetMode="External"/><Relationship Id="rId15" Type="http://schemas.openxmlformats.org/officeDocument/2006/relationships/hyperlink" Target="http://ru.wikipedia.org/wiki/%D0%9A%D0%BE%D1%80%D0%BE%D0%B1%D0%BE%D1%87%D0%BA%D0%B0" TargetMode="External"/><Relationship Id="rId10" Type="http://schemas.openxmlformats.org/officeDocument/2006/relationships/hyperlink" Target="http://ru.wikipedia.org/wiki/%D0%A5%D0%BE%D0%B1%D0%BE%D1%82" TargetMode="External"/><Relationship Id="rId19" Type="http://schemas.openxmlformats.org/officeDocument/2006/relationships/hyperlink" Target="http://ru.wikipedia.org/wiki/%D0%92%D0%B5%D0%B3%D0%B5%D1%82%D0%B0%D1%86%D0%B8%D0%BE%D0%BD%D0%BD%D1%8B%D0%B9_%D0%BF%D0%B5%D1%80%D0%B8%D0%BE%D0%B4" TargetMode="External"/><Relationship Id="rId4" Type="http://schemas.openxmlformats.org/officeDocument/2006/relationships/hyperlink" Target="http://ru.wikipedia.org/wiki/%D0%A6%D0%B2%D0%B5%D1%82%D0%BE%D0%BA" TargetMode="External"/><Relationship Id="rId9" Type="http://schemas.openxmlformats.org/officeDocument/2006/relationships/hyperlink" Target="http://ru.wikipedia.org/wiki/%D0%9D%D0%B0%D1%81%D0%B5%D0%BA%D0%BE%D0%BC%D1%8B%D0%B5" TargetMode="External"/><Relationship Id="rId14" Type="http://schemas.openxmlformats.org/officeDocument/2006/relationships/hyperlink" Target="http://ru.wikipedia.org/wiki/%D0%9F%D0%BB%D0%BE%D0%B4" TargetMode="External"/><Relationship Id="rId2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B%D0%B5%D0%BF%D0%B5%D1%81%D1%82%D0%BE%D0%BA" TargetMode="External"/><Relationship Id="rId3" Type="http://schemas.openxmlformats.org/officeDocument/2006/relationships/hyperlink" Target="http://ru.wikipedia.org/wiki/%D0%9B%D1%83%D0%BA%D0%BE%D0%B2%D0%B8%D1%86%D0%B0" TargetMode="External"/><Relationship Id="rId7" Type="http://schemas.openxmlformats.org/officeDocument/2006/relationships/hyperlink" Target="http://ru.wikipedia.org/wiki/%D0%A6%D0%B2%D0%B5%D1%82%D0%BE%D0%BA" TargetMode="External"/><Relationship Id="rId2" Type="http://schemas.openxmlformats.org/officeDocument/2006/relationships/hyperlink" Target="http://ru.wikipedia.org/wiki/%D0%A2%D1%80%D0%B0%D0%B2%D0%B0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ru.wikipedia.org/wiki/%D0%9B%D0%B8%D1%81%D1%82" TargetMode="External"/><Relationship Id="rId5" Type="http://schemas.openxmlformats.org/officeDocument/2006/relationships/hyperlink" Target="http://ru.wikipedia.org/wiki/%D0%AD%D1%84%D0%B5%D0%BC%D0%B5%D1%80%D0%BE%D0%B8%D0%B4" TargetMode="External"/><Relationship Id="rId4" Type="http://schemas.openxmlformats.org/officeDocument/2006/relationships/hyperlink" Target="http://ru.wikipedia.org/wiki/%D0%9C%D0%BD%D0%BE%D0%B3%D0%BE%D0%BB%D0%B5%D1%82%D0%BD%D0%B8%D0%B5_%D1%80%D0%B0%D1%81%D1%82%D0%B5%D0%BD%D0%B8%D1%8F" TargetMode="External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B%D0%B8%D1%81%D1%82" TargetMode="External"/><Relationship Id="rId13" Type="http://schemas.openxmlformats.org/officeDocument/2006/relationships/hyperlink" Target="http://ru.wikipedia.org/wiki/%D0%A2%D1%8B%D1%87%D0%B8%D0%BD%D0%BA%D0%B0" TargetMode="External"/><Relationship Id="rId3" Type="http://schemas.openxmlformats.org/officeDocument/2006/relationships/hyperlink" Target="http://ru.wikipedia.org/wiki/%D0%A1%D1%82%D0%B2%D0%BE%D0%BB_(%D0%B1%D0%BE%D1%82%D0%B0%D0%BD%D0%B8%D0%BA%D0%B0)" TargetMode="External"/><Relationship Id="rId7" Type="http://schemas.openxmlformats.org/officeDocument/2006/relationships/hyperlink" Target="http://ru.wikipedia.org/wiki/%D0%9B%D0%B8%D1%81%D1%82%D0%BE%D1%80%D0%B0%D1%81%D0%BF%D0%BE%D0%BB%D0%BE%D0%B6%D0%B5%D0%BD%D0%B8%D0%B5" TargetMode="External"/><Relationship Id="rId12" Type="http://schemas.openxmlformats.org/officeDocument/2006/relationships/hyperlink" Target="http://ru.wikipedia.org/wiki/%D0%9B%D0%B5%D0%BF%D0%B5%D1%81%D1%82%D0%BE%D0%BA" TargetMode="External"/><Relationship Id="rId2" Type="http://schemas.openxmlformats.org/officeDocument/2006/relationships/hyperlink" Target="http://ru.wikipedia.org/wiki/%D0%A1%D1%82%D0%B5%D0%B1%D0%B5%D0%BB%D1%8C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ru.wikipedia.org/wiki/%D0%9F%D0%BE%D1%87%D0%BA%D0%B0_(%D0%B1%D0%BE%D1%82%D0%B0%D0%BD%D0%B8%D0%BA%D0%B0)" TargetMode="External"/><Relationship Id="rId11" Type="http://schemas.openxmlformats.org/officeDocument/2006/relationships/hyperlink" Target="http://ru.wikipedia.org/wiki/%D0%A7%D0%B0%D1%88%D0%B5%D0%BB%D0%B8%D1%81%D1%82%D0%B8%D0%BA" TargetMode="External"/><Relationship Id="rId5" Type="http://schemas.openxmlformats.org/officeDocument/2006/relationships/hyperlink" Target="http://ru.wikipedia.org/wiki/%D0%9A%D0%BE%D1%80%D0%B5%D0%BD%D1%8C" TargetMode="External"/><Relationship Id="rId15" Type="http://schemas.openxmlformats.org/officeDocument/2006/relationships/image" Target="../media/image33.png"/><Relationship Id="rId10" Type="http://schemas.openxmlformats.org/officeDocument/2006/relationships/hyperlink" Target="http://ru.wikipedia.org/wiki/%D0%A7%D0%B0%D1%88%D0%B5%D1%87%D0%BA%D0%B0" TargetMode="External"/><Relationship Id="rId4" Type="http://schemas.openxmlformats.org/officeDocument/2006/relationships/hyperlink" Target="http://ru.wikipedia.org/wiki/%D0%9A%D0%BE%D1%80%D0%BD%D0%B5%D0%B2%D0%B8%D1%89%D0%B5" TargetMode="External"/><Relationship Id="rId9" Type="http://schemas.openxmlformats.org/officeDocument/2006/relationships/hyperlink" Target="http://ru.wikipedia.org/wiki/%D0%A6%D0%B2%D0%B5%D1%82%D0%BE%D0%BA" TargetMode="External"/><Relationship Id="rId14" Type="http://schemas.openxmlformats.org/officeDocument/2006/relationships/hyperlink" Target="http://ru.wikipedia.org/wiki/%D0%9F%D0%B5%D1%81%D1%82%D0%B8%D0%BA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8%D1%81%D1%82%D0%BE%D0%B2%D0%BA%D0%B0_(%D0%BF%D0%BB%D0%BE%D0%B4)" TargetMode="External"/><Relationship Id="rId2" Type="http://schemas.openxmlformats.org/officeDocument/2006/relationships/hyperlink" Target="http://ru.wikipedia.org/wiki/%D0%9F%D0%BB%D0%BE%D0%B4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hyperlink" Target="http://ru.wikipedia.org/wiki/%D0%A1%D0%B5%D0%BC%D1%8F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uykrfjh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857224" y="500042"/>
            <a:ext cx="70723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Растения Красной книги </a:t>
            </a:r>
          </a:p>
          <a:p>
            <a:r>
              <a:rPr lang="ru-RU" sz="4800" dirty="0" err="1" smtClean="0">
                <a:solidFill>
                  <a:schemeClr val="bg1"/>
                </a:solidFill>
              </a:rPr>
              <a:t>Иловлинского</a:t>
            </a:r>
            <a:r>
              <a:rPr lang="ru-RU" sz="4800" dirty="0" smtClean="0">
                <a:solidFill>
                  <a:schemeClr val="bg1"/>
                </a:solidFill>
              </a:rPr>
              <a:t> района</a:t>
            </a:r>
          </a:p>
          <a:p>
            <a:r>
              <a:rPr lang="ru-RU" sz="4800" dirty="0" smtClean="0">
                <a:solidFill>
                  <a:schemeClr val="bg1"/>
                </a:solidFill>
              </a:rPr>
              <a:t>Волгоградской област</a:t>
            </a:r>
            <a:r>
              <a:rPr lang="ru-RU" sz="4400" dirty="0" smtClean="0">
                <a:solidFill>
                  <a:schemeClr val="bg1"/>
                </a:solidFill>
              </a:rPr>
              <a:t>и</a:t>
            </a:r>
            <a:endParaRPr lang="fr-FR" sz="4400" dirty="0">
              <a:solidFill>
                <a:schemeClr val="bg1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61963" y="4405313"/>
            <a:ext cx="18473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800" b="1" i="1" dirty="0">
              <a:solidFill>
                <a:schemeClr val="bg1"/>
              </a:solidFill>
              <a:latin typeface="Verdana" pitchFamily="34" charset="0"/>
            </a:endParaRPr>
          </a:p>
          <a:p>
            <a:endParaRPr lang="fr-FR" sz="2800" i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Ускова</a:t>
            </a:r>
            <a:r>
              <a:rPr lang="ru-RU" dirty="0" smtClean="0">
                <a:solidFill>
                  <a:schemeClr val="bg1"/>
                </a:solidFill>
              </a:rPr>
              <a:t> Людмила Семеновна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Адонис весенний (горицвет)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417988"/>
            <a:ext cx="5286411" cy="472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Высота растения достигает 60 см.</a:t>
            </a:r>
          </a:p>
          <a:p>
            <a:r>
              <a:rPr lang="ru-RU" sz="2000" dirty="0" smtClean="0">
                <a:hlinkClick r:id="rId2" tooltip="Корневище"/>
              </a:rPr>
              <a:t>Корневище</a:t>
            </a:r>
            <a:r>
              <a:rPr lang="ru-RU" sz="2000" dirty="0" smtClean="0"/>
              <a:t> вертикальное, короткое, тёмно-бурого цвета.</a:t>
            </a:r>
          </a:p>
          <a:p>
            <a:r>
              <a:rPr lang="ru-RU" sz="2000" dirty="0" smtClean="0">
                <a:hlinkClick r:id="rId3" tooltip="Стебель"/>
              </a:rPr>
              <a:t>Стебли</a:t>
            </a:r>
            <a:r>
              <a:rPr lang="ru-RU" sz="2000" dirty="0" smtClean="0"/>
              <a:t> округлые, голые, прямостоячие.</a:t>
            </a:r>
          </a:p>
          <a:p>
            <a:r>
              <a:rPr lang="ru-RU" sz="2000" dirty="0" smtClean="0"/>
              <a:t>Прикорневые и нижние стебельные </a:t>
            </a:r>
            <a:r>
              <a:rPr lang="ru-RU" sz="2000" dirty="0" smtClean="0">
                <a:hlinkClick r:id="rId4" tooltip="Лист"/>
              </a:rPr>
              <a:t>листья</a:t>
            </a:r>
            <a:r>
              <a:rPr lang="ru-RU" sz="2000" dirty="0" smtClean="0"/>
              <a:t> в виде чешуй буроватого цвета, прочие стебельные листья сидячие, </a:t>
            </a:r>
            <a:r>
              <a:rPr lang="ru-RU" sz="2000" dirty="0" err="1" smtClean="0"/>
              <a:t>многораздельные</a:t>
            </a:r>
            <a:r>
              <a:rPr lang="ru-RU" sz="2000" dirty="0" smtClean="0"/>
              <a:t>, доли их </a:t>
            </a:r>
            <a:r>
              <a:rPr lang="ru-RU" sz="2000" dirty="0" err="1" smtClean="0"/>
              <a:t>узко-линейные</a:t>
            </a:r>
            <a:r>
              <a:rPr lang="ru-RU" sz="2000" dirty="0" smtClean="0"/>
              <a:t>, </a:t>
            </a:r>
            <a:r>
              <a:rPr lang="ru-RU" sz="2000" dirty="0" err="1" smtClean="0"/>
              <a:t>цельнокрайние</a:t>
            </a:r>
            <a:r>
              <a:rPr lang="ru-RU" sz="2000" dirty="0" smtClean="0"/>
              <a:t>.</a:t>
            </a:r>
          </a:p>
          <a:p>
            <a:r>
              <a:rPr lang="ru-RU" sz="2000" dirty="0" smtClean="0">
                <a:hlinkClick r:id="rId5" tooltip="Цветок"/>
              </a:rPr>
              <a:t>Цветки</a:t>
            </a:r>
            <a:r>
              <a:rPr lang="ru-RU" sz="2000" dirty="0" smtClean="0"/>
              <a:t> одиночные, крупные, светло-жёлтые на верхушке стебля и ветвей. Цветёт в апреле — мае</a:t>
            </a:r>
          </a:p>
          <a:p>
            <a:r>
              <a:rPr lang="ru-RU" sz="2000" dirty="0" smtClean="0">
                <a:hlinkClick r:id="rId6" tooltip="Плод"/>
              </a:rPr>
              <a:t>Плоды</a:t>
            </a:r>
            <a:r>
              <a:rPr lang="ru-RU" sz="2000" dirty="0" smtClean="0"/>
              <a:t> шаровидно-обратнояйцевидные, морщинистые, столбики их отогнуты вниз, крючковатые.</a:t>
            </a:r>
          </a:p>
          <a:p>
            <a:r>
              <a:rPr lang="ru-RU" sz="2000" dirty="0" smtClean="0"/>
              <a:t>Все части растения </a:t>
            </a:r>
            <a:r>
              <a:rPr lang="ru-RU" sz="2000" dirty="0" smtClean="0">
                <a:hlinkClick r:id="rId7" tooltip="Яд"/>
              </a:rPr>
              <a:t>ядовиты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Растёт по сухим открытым степным склонам, по кустарникам, опушкам, балкам, на известняке.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596" y="500042"/>
            <a:ext cx="3071834" cy="388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838200"/>
            <a:ext cx="6096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71480"/>
            <a:ext cx="5929354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7030A0"/>
                </a:solidFill>
              </a:rPr>
              <a:t>Брандушка</a:t>
            </a:r>
            <a:r>
              <a:rPr lang="ru-RU" dirty="0" smtClean="0">
                <a:solidFill>
                  <a:srgbClr val="7030A0"/>
                </a:solidFill>
              </a:rPr>
              <a:t> разноцветная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28887" y="1720056"/>
            <a:ext cx="40862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Многолетнее </a:t>
            </a:r>
            <a:r>
              <a:rPr lang="ru-RU" sz="2000" dirty="0" err="1" smtClean="0"/>
              <a:t>клубнелуковичное</a:t>
            </a:r>
            <a:r>
              <a:rPr lang="ru-RU" sz="2000" dirty="0" smtClean="0"/>
              <a:t> травянистое растение 5-15 см высотой.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 Клубнелуковица </a:t>
            </a:r>
            <a:r>
              <a:rPr lang="ru-RU" sz="2000" dirty="0" smtClean="0"/>
              <a:t>с многочисленными черно-бурыми чешуями. 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Листья</a:t>
            </a:r>
            <a:r>
              <a:rPr lang="ru-RU" sz="2000" dirty="0" smtClean="0"/>
              <a:t> прикорневые, широколинейные развиваются одновременно с цветками, сизоватые, внизу с бесцветным влагалищем. </a:t>
            </a:r>
            <a:r>
              <a:rPr lang="ru-RU" sz="2000" dirty="0" smtClean="0">
                <a:solidFill>
                  <a:srgbClr val="0070C0"/>
                </a:solidFill>
              </a:rPr>
              <a:t>Цветки </a:t>
            </a:r>
            <a:r>
              <a:rPr lang="ru-RU" sz="2000" dirty="0" smtClean="0"/>
              <a:t>обычно одиночные, крупные (5-6 см в диаметре), лепестки свободные, с длинным ноготком и лилово-розовой пластинкой. </a:t>
            </a:r>
            <a:r>
              <a:rPr lang="ru-RU" sz="2000" dirty="0" smtClean="0">
                <a:solidFill>
                  <a:srgbClr val="0070C0"/>
                </a:solidFill>
              </a:rPr>
              <a:t>Завязи </a:t>
            </a:r>
            <a:r>
              <a:rPr lang="ru-RU" sz="2000" dirty="0" smtClean="0"/>
              <a:t>находятся под поверхностью и плоды выносятся сильно удлиняющимися после цветения стрелками. 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Плод </a:t>
            </a:r>
            <a:r>
              <a:rPr lang="ru-RU" sz="2000" dirty="0" smtClean="0"/>
              <a:t>- коробочка, зрелая на длинной ножке. </a:t>
            </a:r>
          </a:p>
          <a:p>
            <a:r>
              <a:rPr lang="ru-RU" sz="2000" b="1" dirty="0" smtClean="0">
                <a:solidFill>
                  <a:srgbClr val="00B0F0"/>
                </a:solidFill>
              </a:rPr>
              <a:t>Места обитания.</a:t>
            </a:r>
            <a:r>
              <a:rPr lang="ru-RU" sz="2000" dirty="0" smtClean="0">
                <a:solidFill>
                  <a:srgbClr val="00B0F0"/>
                </a:solidFill>
              </a:rPr>
              <a:t> </a:t>
            </a:r>
            <a:r>
              <a:rPr lang="ru-RU" sz="2000" dirty="0" smtClean="0"/>
              <a:t>Степные склоны балок, реже </a:t>
            </a:r>
            <a:r>
              <a:rPr lang="ru-RU" sz="2000" dirty="0" err="1" smtClean="0"/>
              <a:t>остепненные</a:t>
            </a:r>
            <a:r>
              <a:rPr lang="ru-RU" sz="2000" dirty="0" smtClean="0"/>
              <a:t> поляны в дубравах и на возвышенных участках речных пойм. 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328614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42942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285776"/>
            <a:ext cx="12687300" cy="90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9"/>
            <a:ext cx="6072230" cy="561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57166"/>
            <a:ext cx="6286543" cy="549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5786478" cy="52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Рябчик русский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1" y="1214422"/>
            <a:ext cx="5500726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>
                <a:hlinkClick r:id="rId2" tooltip="Стебель"/>
              </a:rPr>
              <a:t>Стебель</a:t>
            </a:r>
            <a:r>
              <a:rPr lang="ru-RU" sz="1600" dirty="0" smtClean="0"/>
              <a:t> высотой 20—50 см, гладкий, тонкий, голый.</a:t>
            </a:r>
          </a:p>
          <a:p>
            <a:r>
              <a:rPr lang="ru-RU" sz="1600" dirty="0" smtClean="0">
                <a:hlinkClick r:id="rId3" tooltip="Лист"/>
              </a:rPr>
              <a:t>Листья</a:t>
            </a:r>
            <a:r>
              <a:rPr lang="ru-RU" sz="1600" dirty="0" smtClean="0"/>
              <a:t> очерёдные, острые, слегка стеблеобъемлющие, 6—9 см длиной и 3—5 мм шириной. Верхние — нитевидные, со спирально закрученными концами, короче нижних.</a:t>
            </a:r>
          </a:p>
          <a:p>
            <a:r>
              <a:rPr lang="ru-RU" sz="1600" dirty="0" smtClean="0">
                <a:hlinkClick r:id="rId4" tooltip="Цветки"/>
              </a:rPr>
              <a:t>Цветки</a:t>
            </a:r>
            <a:r>
              <a:rPr lang="ru-RU" sz="1600" dirty="0" smtClean="0"/>
              <a:t> собраны по 1—5 в рыхлых кистевидных </a:t>
            </a:r>
            <a:r>
              <a:rPr lang="ru-RU" sz="1600" dirty="0" smtClean="0">
                <a:hlinkClick r:id="rId5" tooltip="Соцветия"/>
              </a:rPr>
              <a:t>соцветиях</a:t>
            </a:r>
            <a:r>
              <a:rPr lang="ru-RU" sz="1600" dirty="0" smtClean="0"/>
              <a:t> на верхушке стебля, а также в пазухах верхних листьев. </a:t>
            </a:r>
            <a:r>
              <a:rPr lang="ru-RU" sz="1600" dirty="0" smtClean="0">
                <a:hlinkClick r:id="rId6" tooltip="Околоцветник"/>
              </a:rPr>
              <a:t>Околоцветник</a:t>
            </a:r>
            <a:r>
              <a:rPr lang="ru-RU" sz="1600" dirty="0" smtClean="0"/>
              <a:t> колокольчатый, снаружи тёмно-красный, покрытый неясным, более тёмным шахматным рисунком, внутри желтоватый, с зеленоватой полоской на каждой доле. </a:t>
            </a:r>
            <a:r>
              <a:rPr lang="ru-RU" sz="1600" dirty="0" smtClean="0">
                <a:hlinkClick r:id="rId7" tooltip="Цветоножка"/>
              </a:rPr>
              <a:t>Цветоножки</a:t>
            </a:r>
            <a:r>
              <a:rPr lang="ru-RU" sz="1600" dirty="0" smtClean="0"/>
              <a:t> значительно короче околоцветника. </a:t>
            </a:r>
            <a:r>
              <a:rPr lang="ru-RU" sz="1600" dirty="0" smtClean="0">
                <a:hlinkClick r:id="rId8" tooltip="Пестик"/>
              </a:rPr>
              <a:t>Пестик</a:t>
            </a:r>
            <a:r>
              <a:rPr lang="ru-RU" sz="1600" dirty="0" smtClean="0"/>
              <a:t> длиннее </a:t>
            </a:r>
            <a:r>
              <a:rPr lang="ru-RU" sz="1600" dirty="0" smtClean="0">
                <a:hlinkClick r:id="rId9" tooltip="Тычинка"/>
              </a:rPr>
              <a:t>тычинок</a:t>
            </a:r>
            <a:r>
              <a:rPr lang="ru-RU" sz="1600" dirty="0" smtClean="0"/>
              <a:t>, до середины </a:t>
            </a:r>
            <a:r>
              <a:rPr lang="ru-RU" sz="1600" dirty="0" smtClean="0">
                <a:hlinkClick r:id="rId10" tooltip="Столбик"/>
              </a:rPr>
              <a:t>столбика</a:t>
            </a:r>
            <a:r>
              <a:rPr lang="ru-RU" sz="1600" dirty="0" smtClean="0"/>
              <a:t> разделённый на три </a:t>
            </a:r>
            <a:r>
              <a:rPr lang="ru-RU" sz="1600" dirty="0" smtClean="0">
                <a:hlinkClick r:id="rId11" tooltip="Рыльце"/>
              </a:rPr>
              <a:t>рыльца</a:t>
            </a:r>
            <a:r>
              <a:rPr lang="ru-RU" sz="1600" dirty="0" smtClean="0"/>
              <a:t>.</a:t>
            </a:r>
          </a:p>
          <a:p>
            <a:r>
              <a:rPr lang="ru-RU" sz="1600" dirty="0" smtClean="0">
                <a:hlinkClick r:id="rId12" tooltip="Коробочка"/>
              </a:rPr>
              <a:t>Коробочка</a:t>
            </a:r>
            <a:r>
              <a:rPr lang="ru-RU" sz="1600" dirty="0" smtClean="0"/>
              <a:t> до 3,5 см длиной и 1,8 см шириной, крылатая, шестигранная, с притупленным верхом, книзу слегка суженная.</a:t>
            </a:r>
          </a:p>
          <a:p>
            <a:r>
              <a:rPr lang="ru-RU" sz="1600" dirty="0" smtClean="0">
                <a:hlinkClick r:id="rId13" tooltip="Цветение"/>
              </a:rPr>
              <a:t>Цветёт</a:t>
            </a:r>
            <a:r>
              <a:rPr lang="ru-RU" sz="1600" dirty="0" smtClean="0"/>
              <a:t> весной — с апреля по май.</a:t>
            </a:r>
          </a:p>
          <a:p>
            <a:r>
              <a:rPr lang="ru-RU" sz="1600" dirty="0" smtClean="0"/>
              <a:t>Произрастает на </a:t>
            </a:r>
            <a:r>
              <a:rPr lang="ru-RU" sz="1600" dirty="0" smtClean="0">
                <a:hlinkClick r:id="rId14" tooltip="Луг"/>
              </a:rPr>
              <a:t>лугах</a:t>
            </a:r>
            <a:r>
              <a:rPr lang="ru-RU" sz="1600" dirty="0" smtClean="0"/>
              <a:t> и в зарослях </a:t>
            </a:r>
            <a:r>
              <a:rPr lang="ru-RU" sz="1600" dirty="0" smtClean="0">
                <a:hlinkClick r:id="rId15" tooltip="Кустарник"/>
              </a:rPr>
              <a:t>кустарников</a:t>
            </a:r>
            <a:r>
              <a:rPr lang="ru-RU" sz="1600" dirty="0" smtClean="0"/>
              <a:t>, на каменистых местах, вдоль рек.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57224" y="714356"/>
            <a:ext cx="2357454" cy="378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57166"/>
            <a:ext cx="6500857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28604"/>
            <a:ext cx="628654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Хохлатка плотная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4" descr="Первоцвет 07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691" y="1600200"/>
            <a:ext cx="6034617" cy="4525963"/>
          </a:xfrm>
          <a:noFill/>
          <a:ln w="3175"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Многолетник с небольшим плотным клубнем.</a:t>
            </a:r>
          </a:p>
          <a:p>
            <a:r>
              <a:rPr lang="ru-RU" sz="1800" dirty="0" smtClean="0">
                <a:hlinkClick r:id="rId2" tooltip="Лист"/>
              </a:rPr>
              <a:t>Листья</a:t>
            </a:r>
            <a:r>
              <a:rPr lang="ru-RU" sz="1800" dirty="0" smtClean="0"/>
              <a:t> папоротникообразные, дважды- или </a:t>
            </a:r>
            <a:r>
              <a:rPr lang="ru-RU" sz="1800" dirty="0" err="1" smtClean="0"/>
              <a:t>триждысложные</a:t>
            </a:r>
            <a:r>
              <a:rPr lang="ru-RU" sz="1800" dirty="0" smtClean="0"/>
              <a:t>.</a:t>
            </a:r>
          </a:p>
          <a:p>
            <a:r>
              <a:rPr lang="ru-RU" sz="1800" dirty="0" smtClean="0">
                <a:hlinkClick r:id="rId3" tooltip="Соцветие"/>
              </a:rPr>
              <a:t>Соцветия</a:t>
            </a:r>
            <a:r>
              <a:rPr lang="ru-RU" sz="1800" dirty="0" smtClean="0"/>
              <a:t> кистевидные, </a:t>
            </a:r>
            <a:r>
              <a:rPr lang="ru-RU" sz="1800" dirty="0" smtClean="0">
                <a:hlinkClick r:id="rId4" tooltip="Цветок"/>
              </a:rPr>
              <a:t>цветки</a:t>
            </a:r>
            <a:r>
              <a:rPr lang="ru-RU" sz="1800" dirty="0" smtClean="0"/>
              <a:t> на длинных </a:t>
            </a:r>
            <a:r>
              <a:rPr lang="ru-RU" sz="1800" dirty="0" err="1" smtClean="0">
                <a:hlinkClick r:id="rId5" tooltip="Цветонос"/>
              </a:rPr>
              <a:t>цветоносах</a:t>
            </a:r>
            <a:r>
              <a:rPr lang="ru-RU" sz="1800" dirty="0" err="1" smtClean="0"/>
              <a:t>.Верхний</a:t>
            </a:r>
            <a:r>
              <a:rPr lang="ru-RU" sz="1800" dirty="0" smtClean="0"/>
              <a:t> </a:t>
            </a:r>
            <a:r>
              <a:rPr lang="ru-RU" sz="1800" dirty="0" smtClean="0">
                <a:hlinkClick r:id="rId6" tooltip="Лепесток"/>
              </a:rPr>
              <a:t>лепесток</a:t>
            </a:r>
            <a:r>
              <a:rPr lang="ru-RU" sz="1800" dirty="0" smtClean="0"/>
              <a:t> имеет </a:t>
            </a:r>
            <a:r>
              <a:rPr lang="ru-RU" sz="1800" dirty="0" err="1" smtClean="0"/>
              <a:t>резковыраженный</a:t>
            </a:r>
            <a:r>
              <a:rPr lang="ru-RU" sz="1800" dirty="0" smtClean="0"/>
              <a:t> </a:t>
            </a:r>
            <a:r>
              <a:rPr lang="ru-RU" sz="1800" dirty="0" smtClean="0">
                <a:hlinkClick r:id="rId7" tooltip="Шпорец"/>
              </a:rPr>
              <a:t>шпорец</a:t>
            </a:r>
            <a:r>
              <a:rPr lang="ru-RU" sz="1800" dirty="0" smtClean="0"/>
              <a:t>, в котором накапливается </a:t>
            </a:r>
            <a:r>
              <a:rPr lang="ru-RU" sz="1800" dirty="0" smtClean="0">
                <a:hlinkClick r:id="rId8" tooltip="Нектар (сахаристый сок)"/>
              </a:rPr>
              <a:t>нектар</a:t>
            </a:r>
            <a:r>
              <a:rPr lang="ru-RU" sz="1800" dirty="0" smtClean="0"/>
              <a:t>. Нектар хохлаток доступен только </a:t>
            </a:r>
            <a:r>
              <a:rPr lang="ru-RU" sz="1800" dirty="0" smtClean="0">
                <a:hlinkClick r:id="rId9" tooltip="Насекомые"/>
              </a:rPr>
              <a:t>насекомым</a:t>
            </a:r>
            <a:r>
              <a:rPr lang="ru-RU" sz="1800" dirty="0" smtClean="0"/>
              <a:t> с длинным </a:t>
            </a:r>
            <a:r>
              <a:rPr lang="ru-RU" sz="1800" dirty="0" smtClean="0">
                <a:hlinkClick r:id="rId10" tooltip="Хобот"/>
              </a:rPr>
              <a:t>хоботком</a:t>
            </a:r>
            <a:r>
              <a:rPr lang="ru-RU" sz="1800" dirty="0" smtClean="0"/>
              <a:t> (например, </a:t>
            </a:r>
            <a:r>
              <a:rPr lang="ru-RU" sz="1800" dirty="0" smtClean="0">
                <a:hlinkClick r:id="rId11" tooltip="Шмели"/>
              </a:rPr>
              <a:t>шмелям</a:t>
            </a:r>
            <a:r>
              <a:rPr lang="ru-RU" sz="1800" dirty="0" smtClean="0"/>
              <a:t>). Основные опылители хохлатки — самцы </a:t>
            </a:r>
            <a:r>
              <a:rPr lang="ru-RU" sz="1800" dirty="0" smtClean="0">
                <a:hlinkClick r:id="rId12" tooltip="Комары"/>
              </a:rPr>
              <a:t>комаров</a:t>
            </a:r>
            <a:r>
              <a:rPr lang="ru-RU" sz="1800" dirty="0" smtClean="0"/>
              <a:t> и </a:t>
            </a:r>
            <a:r>
              <a:rPr lang="ru-RU" sz="1800" dirty="0" smtClean="0">
                <a:hlinkClick r:id="rId13" tooltip="Мухи-журчалки"/>
              </a:rPr>
              <a:t>мухи-журчалки</a:t>
            </a:r>
            <a:r>
              <a:rPr lang="ru-RU" sz="1800" dirty="0" smtClean="0"/>
              <a:t>.</a:t>
            </a:r>
          </a:p>
          <a:p>
            <a:r>
              <a:rPr lang="ru-RU" sz="1800" dirty="0" smtClean="0">
                <a:hlinkClick r:id="rId14" tooltip="Плод"/>
              </a:rPr>
              <a:t>Плод</a:t>
            </a:r>
            <a:r>
              <a:rPr lang="ru-RU" sz="1800" dirty="0" smtClean="0"/>
              <a:t> — сухая </a:t>
            </a:r>
            <a:r>
              <a:rPr lang="ru-RU" sz="1800" dirty="0" smtClean="0">
                <a:hlinkClick r:id="rId15" tooltip="Коробочка"/>
              </a:rPr>
              <a:t>коробочка</a:t>
            </a:r>
            <a:r>
              <a:rPr lang="ru-RU" sz="1800" dirty="0" smtClean="0"/>
              <a:t> </a:t>
            </a:r>
            <a:r>
              <a:rPr lang="ru-RU" sz="1800" dirty="0" err="1" smtClean="0">
                <a:hlinkClick r:id="rId16" tooltip="Стручок"/>
              </a:rPr>
              <a:t>стручковидной</a:t>
            </a:r>
            <a:r>
              <a:rPr lang="ru-RU" sz="1800" dirty="0" smtClean="0"/>
              <a:t> формы.</a:t>
            </a:r>
          </a:p>
          <a:p>
            <a:r>
              <a:rPr lang="ru-RU" sz="1800" dirty="0" smtClean="0"/>
              <a:t>Благодаря </a:t>
            </a:r>
            <a:r>
              <a:rPr lang="ru-RU" sz="1800" dirty="0" smtClean="0">
                <a:hlinkClick r:id="rId17" tooltip="Клубень"/>
              </a:rPr>
              <a:t>клубневидным</a:t>
            </a:r>
            <a:r>
              <a:rPr lang="ru-RU" sz="1800" dirty="0" smtClean="0"/>
              <a:t> утолщениям </a:t>
            </a:r>
            <a:r>
              <a:rPr lang="ru-RU" sz="1800" dirty="0" smtClean="0">
                <a:hlinkClick r:id="rId18" tooltip="Корень"/>
              </a:rPr>
              <a:t>корня</a:t>
            </a:r>
            <a:r>
              <a:rPr lang="ru-RU" sz="1800" dirty="0" smtClean="0"/>
              <a:t> с запасом питательных веществ хохлатка может </a:t>
            </a:r>
            <a:r>
              <a:rPr lang="ru-RU" sz="1800" dirty="0" err="1" smtClean="0">
                <a:hlinkClick r:id="rId19" tooltip="Вегетационный период"/>
              </a:rPr>
              <a:t>вегетировать</a:t>
            </a:r>
            <a:r>
              <a:rPr lang="ru-RU" sz="1800" dirty="0" smtClean="0"/>
              <a:t> ранней весной.</a:t>
            </a:r>
          </a:p>
          <a:p>
            <a:r>
              <a:rPr lang="ru-RU" sz="1800" dirty="0" smtClean="0"/>
              <a:t>В распространении </a:t>
            </a:r>
            <a:r>
              <a:rPr lang="ru-RU" sz="1800" dirty="0" smtClean="0">
                <a:hlinkClick r:id="rId20" tooltip="Семя"/>
              </a:rPr>
              <a:t>семян</a:t>
            </a:r>
            <a:r>
              <a:rPr lang="ru-RU" sz="1800" dirty="0" smtClean="0"/>
              <a:t> активную роль играют </a:t>
            </a:r>
            <a:r>
              <a:rPr lang="ru-RU" sz="1800" dirty="0" smtClean="0">
                <a:hlinkClick r:id="rId21" tooltip="Муравьи"/>
              </a:rPr>
              <a:t>муравьи</a:t>
            </a:r>
            <a:r>
              <a:rPr lang="ru-RU" sz="1800" dirty="0" smtClean="0"/>
              <a:t>.</a:t>
            </a:r>
          </a:p>
          <a:p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Растет в светлых лесах, на полянах и опушках</a:t>
            </a:r>
            <a:endParaRPr lang="ru-RU" sz="1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Хохлатка (3)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2" cstate="print"/>
          <a:srcRect/>
          <a:stretch>
            <a:fillRect/>
          </a:stretch>
        </p:blipFill>
        <p:spPr>
          <a:xfrm>
            <a:off x="468313" y="285728"/>
            <a:ext cx="2960679" cy="5899172"/>
          </a:xfrm>
          <a:noFill/>
          <a:ln>
            <a:solidFill>
              <a:srgbClr val="0000FF"/>
            </a:solidFill>
          </a:ln>
        </p:spPr>
      </p:pic>
      <p:pic>
        <p:nvPicPr>
          <p:cNvPr id="7" name="Picture 4" descr="Хохлатка (3)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2" cstate="print"/>
          <a:srcRect/>
          <a:stretch>
            <a:fillRect/>
          </a:stretch>
        </p:blipFill>
        <p:spPr>
          <a:xfrm>
            <a:off x="468313" y="285728"/>
            <a:ext cx="3032117" cy="5899172"/>
          </a:xfrm>
          <a:noFill/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Тюльпан </a:t>
            </a:r>
            <a:r>
              <a:rPr lang="ru-RU" dirty="0" err="1" smtClean="0">
                <a:solidFill>
                  <a:srgbClr val="7030A0"/>
                </a:solidFill>
              </a:rPr>
              <a:t>Геснера</a:t>
            </a:r>
            <a:r>
              <a:rPr lang="ru-RU" dirty="0" smtClean="0">
                <a:solidFill>
                  <a:srgbClr val="7030A0"/>
                </a:solidFill>
              </a:rPr>
              <a:t> (</a:t>
            </a:r>
            <a:r>
              <a:rPr lang="ru-RU" dirty="0" err="1" smtClean="0">
                <a:solidFill>
                  <a:srgbClr val="7030A0"/>
                </a:solidFill>
              </a:rPr>
              <a:t>Шренка</a:t>
            </a:r>
            <a:r>
              <a:rPr lang="ru-RU" dirty="0" smtClean="0">
                <a:solidFill>
                  <a:srgbClr val="7030A0"/>
                </a:solidFill>
              </a:rPr>
              <a:t>)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7" y="1214422"/>
            <a:ext cx="7572428" cy="491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 </a:t>
            </a:r>
            <a:r>
              <a:rPr lang="ru-RU" sz="2000" dirty="0" smtClean="0">
                <a:hlinkClick r:id="rId2" tooltip="Трава"/>
              </a:rPr>
              <a:t>травянистый</a:t>
            </a:r>
            <a:r>
              <a:rPr lang="ru-RU" sz="2000" dirty="0" smtClean="0"/>
              <a:t> </a:t>
            </a:r>
            <a:r>
              <a:rPr lang="ru-RU" sz="2000" dirty="0" smtClean="0">
                <a:hlinkClick r:id="rId3" tooltip="Луковица"/>
              </a:rPr>
              <a:t>луковичный</a:t>
            </a:r>
            <a:r>
              <a:rPr lang="ru-RU" sz="2000" dirty="0" smtClean="0"/>
              <a:t> </a:t>
            </a:r>
            <a:r>
              <a:rPr lang="ru-RU" sz="2000" dirty="0" smtClean="0">
                <a:hlinkClick r:id="rId4" tooltip="Многолетние растения"/>
              </a:rPr>
              <a:t>многолетник</a:t>
            </a:r>
            <a:r>
              <a:rPr lang="ru-RU" sz="2000" dirty="0" smtClean="0"/>
              <a:t>, </a:t>
            </a:r>
            <a:r>
              <a:rPr lang="ru-RU" sz="2000" dirty="0" smtClean="0">
                <a:hlinkClick r:id="rId5" tooltip="Эфемероид"/>
              </a:rPr>
              <a:t>эфемероид</a:t>
            </a:r>
            <a:r>
              <a:rPr lang="ru-RU" sz="2000" dirty="0" smtClean="0"/>
              <a:t>, достигает в высоту 40 см.</a:t>
            </a:r>
          </a:p>
          <a:p>
            <a:r>
              <a:rPr lang="ru-RU" sz="2000" dirty="0" smtClean="0">
                <a:hlinkClick r:id="rId6" tooltip="Лист"/>
              </a:rPr>
              <a:t>Листьев</a:t>
            </a:r>
            <a:r>
              <a:rPr lang="ru-RU" sz="2000" dirty="0" smtClean="0"/>
              <a:t> три—пять, они яйцевидно-продолговатые или ланцетные, сизые.</a:t>
            </a:r>
          </a:p>
          <a:p>
            <a:r>
              <a:rPr lang="ru-RU" sz="2000" dirty="0" smtClean="0">
                <a:hlinkClick r:id="rId7" tooltip="Цветок"/>
              </a:rPr>
              <a:t>Цветок</a:t>
            </a:r>
            <a:r>
              <a:rPr lang="ru-RU" sz="2000" dirty="0" smtClean="0"/>
              <a:t> — одиночный, </a:t>
            </a:r>
            <a:r>
              <a:rPr lang="ru-RU" sz="2000" dirty="0" smtClean="0">
                <a:hlinkClick r:id="rId8" tooltip="Лепесток"/>
              </a:rPr>
              <a:t>лепестки</a:t>
            </a:r>
            <a:r>
              <a:rPr lang="ru-RU" sz="2000" dirty="0" smtClean="0"/>
              <a:t> красные, розовые, жёлтые, белые, длиной 2,5—5,5 см. </a:t>
            </a:r>
            <a:endParaRPr lang="ru-RU" sz="1800" dirty="0" smtClean="0"/>
          </a:p>
          <a:p>
            <a:r>
              <a:rPr lang="ru-RU" sz="2000" dirty="0" smtClean="0">
                <a:solidFill>
                  <a:srgbClr val="0070C0"/>
                </a:solidFill>
              </a:rPr>
              <a:t>Плод </a:t>
            </a:r>
            <a:r>
              <a:rPr lang="ru-RU" sz="2000" dirty="0" smtClean="0"/>
              <a:t>– коробочка.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285728"/>
            <a:ext cx="314327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28605"/>
            <a:ext cx="6357982" cy="540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00042"/>
            <a:ext cx="6072229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Тюльпан </a:t>
            </a:r>
            <a:r>
              <a:rPr lang="ru-RU" dirty="0" err="1" smtClean="0">
                <a:solidFill>
                  <a:srgbClr val="7030A0"/>
                </a:solidFill>
              </a:rPr>
              <a:t>Биберштейна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27816" y="1600200"/>
            <a:ext cx="668836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Луковичный травянистый многолетник, весенний эфемероид. </a:t>
            </a:r>
            <a:r>
              <a:rPr lang="ru-RU" sz="1800" dirty="0" smtClean="0">
                <a:solidFill>
                  <a:srgbClr val="0070C0"/>
                </a:solidFill>
              </a:rPr>
              <a:t>Мезофит. </a:t>
            </a:r>
          </a:p>
          <a:p>
            <a:r>
              <a:rPr lang="ru-RU" sz="1800" dirty="0" smtClean="0">
                <a:solidFill>
                  <a:srgbClr val="0070C0"/>
                </a:solidFill>
              </a:rPr>
              <a:t>Луковица</a:t>
            </a:r>
            <a:r>
              <a:rPr lang="ru-RU" sz="1800" dirty="0" smtClean="0"/>
              <a:t> конусовидная, 1-2 см диаметром, с кожистыми чёрно-бурыми чешуями, опушёнными у верхушки и основания прижатыми волосками. </a:t>
            </a:r>
          </a:p>
          <a:p>
            <a:r>
              <a:rPr lang="ru-RU" sz="1800" dirty="0" smtClean="0">
                <a:solidFill>
                  <a:srgbClr val="0070C0"/>
                </a:solidFill>
              </a:rPr>
              <a:t>Стебель </a:t>
            </a:r>
            <a:r>
              <a:rPr lang="ru-RU" sz="1800" dirty="0" smtClean="0"/>
              <a:t>15-30 см высотой, с 2, реже 3 расставленными узкими желобчатыми листьями.</a:t>
            </a:r>
            <a:r>
              <a:rPr lang="ru-RU" sz="1800" dirty="0" smtClean="0">
                <a:solidFill>
                  <a:srgbClr val="0070C0"/>
                </a:solidFill>
              </a:rPr>
              <a:t> Цветок </a:t>
            </a:r>
            <a:r>
              <a:rPr lang="ru-RU" sz="1800" dirty="0" smtClean="0"/>
              <a:t>обычно одиночный, в бутоне поникающий, в солнечную погоду широко раскрытый. </a:t>
            </a:r>
            <a:r>
              <a:rPr lang="ru-RU" sz="1800" dirty="0" smtClean="0">
                <a:solidFill>
                  <a:srgbClr val="0070C0"/>
                </a:solidFill>
              </a:rPr>
              <a:t>Листочки</a:t>
            </a:r>
            <a:r>
              <a:rPr lang="ru-RU" sz="1800" dirty="0" smtClean="0"/>
              <a:t> околоцветника 2-4 см длиной, заострённые, золотисто-жёлтые, наружные по спинке с коричневато- зелёным оттенком. Тычиночные нити опушённые, разной длины.</a:t>
            </a:r>
          </a:p>
          <a:p>
            <a:r>
              <a:rPr lang="ru-RU" sz="1800" dirty="0" smtClean="0"/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Плод</a:t>
            </a:r>
            <a:r>
              <a:rPr lang="ru-RU" sz="1800" dirty="0" smtClean="0"/>
              <a:t> до 2,5 см длиной и 1,5 см шириной. </a:t>
            </a:r>
          </a:p>
          <a:p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00039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V300022"/>
          <p:cNvPicPr>
            <a:picLocks noChangeAspect="1" noChangeArrowheads="1"/>
          </p:cNvPicPr>
          <p:nvPr/>
        </p:nvPicPr>
        <p:blipFill>
          <a:blip r:embed="rId2"/>
          <a:srcRect l="21754" t="26762" r="23738"/>
          <a:stretch>
            <a:fillRect/>
          </a:stretch>
        </p:blipFill>
        <p:spPr>
          <a:xfrm>
            <a:off x="1643042" y="928670"/>
            <a:ext cx="5881687" cy="466248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29784" cy="921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SV3001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57290" y="1357298"/>
            <a:ext cx="6143668" cy="425132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Прострел луговой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i="1" dirty="0" smtClean="0"/>
              <a:t>Травянистое раноцветущее (апрель-май) растение  с  опушенным </a:t>
            </a:r>
            <a:r>
              <a:rPr lang="ru-RU" sz="2000" i="1" dirty="0" err="1" smtClean="0"/>
              <a:t>неветвистым</a:t>
            </a:r>
            <a:r>
              <a:rPr lang="ru-RU" sz="2000" i="1" dirty="0" smtClean="0"/>
              <a:t> </a:t>
            </a:r>
            <a:r>
              <a:rPr lang="ru-RU" sz="2000" i="1" dirty="0" smtClean="0">
                <a:solidFill>
                  <a:srgbClr val="0070C0"/>
                </a:solidFill>
              </a:rPr>
              <a:t>стеблем </a:t>
            </a:r>
            <a:r>
              <a:rPr lang="ru-RU" sz="2000" i="1" dirty="0" smtClean="0"/>
              <a:t>и расчлененными на узкие дольки </a:t>
            </a:r>
            <a:r>
              <a:rPr lang="ru-RU" sz="2000" i="1" dirty="0" smtClean="0">
                <a:solidFill>
                  <a:srgbClr val="0070C0"/>
                </a:solidFill>
              </a:rPr>
              <a:t>листьями.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Цветки </a:t>
            </a:r>
            <a:r>
              <a:rPr lang="ru-RU" sz="2000" i="1" dirty="0" smtClean="0"/>
              <a:t>темно-фиолетовые, почти черные, одиночные, крупные (до 3-4 см в диаметре), также мохнато опушенные.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Плоды </a:t>
            </a:r>
            <a:r>
              <a:rPr lang="ru-RU" sz="2000" i="1" dirty="0" err="1" smtClean="0"/>
              <a:t>орешковидные</a:t>
            </a:r>
            <a:r>
              <a:rPr lang="ru-RU" sz="2000" i="1" dirty="0" smtClean="0"/>
              <a:t>, удлиненные, с выростом на конце, волосисто опушенные.</a:t>
            </a:r>
          </a:p>
          <a:p>
            <a:r>
              <a:rPr lang="ru-RU" sz="2000" i="1" dirty="0" smtClean="0"/>
              <a:t>Имеет </a:t>
            </a:r>
            <a:r>
              <a:rPr lang="ru-RU" sz="2000" i="1" dirty="0" err="1" smtClean="0"/>
              <a:t>пальчаторассеченные</a:t>
            </a:r>
            <a:r>
              <a:rPr lang="ru-RU" sz="2000" i="1" dirty="0" smtClean="0"/>
              <a:t> прикорневые </a:t>
            </a:r>
            <a:r>
              <a:rPr lang="ru-RU" sz="2000" i="1" dirty="0" smtClean="0">
                <a:solidFill>
                  <a:srgbClr val="0070C0"/>
                </a:solidFill>
              </a:rPr>
              <a:t>листья.</a:t>
            </a:r>
          </a:p>
          <a:p>
            <a:r>
              <a:rPr lang="ru-RU" sz="2000" i="1" dirty="0" smtClean="0"/>
              <a:t>Растет на песчаных </a:t>
            </a:r>
            <a:r>
              <a:rPr lang="ru-RU" sz="2000" i="1" dirty="0" err="1" smtClean="0"/>
              <a:t>надлуговых</a:t>
            </a:r>
            <a:r>
              <a:rPr lang="ru-RU" sz="2000" i="1" dirty="0" smtClean="0"/>
              <a:t> террасах по берегам рек, на сухих песчаных склонах. 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00039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00042"/>
            <a:ext cx="5643602" cy="478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687300" cy="90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Пион </a:t>
            </a:r>
            <a:r>
              <a:rPr lang="ru-RU" dirty="0" err="1" smtClean="0">
                <a:solidFill>
                  <a:srgbClr val="7030A0"/>
                </a:solidFill>
              </a:rPr>
              <a:t>тонколистный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3" y="1571612"/>
            <a:ext cx="5857916" cy="41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Многолетнее травянистое, полукустарниковое или кустарниковое растение с несколькими </a:t>
            </a:r>
            <a:r>
              <a:rPr lang="ru-RU" sz="1800" dirty="0" smtClean="0">
                <a:hlinkClick r:id="rId2" tooltip="Стебель"/>
              </a:rPr>
              <a:t>стеблями</a:t>
            </a:r>
            <a:r>
              <a:rPr lang="ru-RU" sz="1800" dirty="0" smtClean="0"/>
              <a:t> (</a:t>
            </a:r>
            <a:r>
              <a:rPr lang="ru-RU" sz="1800" dirty="0" smtClean="0">
                <a:hlinkClick r:id="rId3" tooltip="Ствол (ботаника)"/>
              </a:rPr>
              <a:t>стволами</a:t>
            </a:r>
            <a:r>
              <a:rPr lang="ru-RU" sz="1800" dirty="0" smtClean="0"/>
              <a:t>) высотой до 1 м. </a:t>
            </a:r>
            <a:r>
              <a:rPr lang="ru-RU" sz="1800" dirty="0" smtClean="0">
                <a:hlinkClick r:id="rId4" tooltip="Корневище"/>
              </a:rPr>
              <a:t>Корневище</a:t>
            </a:r>
            <a:r>
              <a:rPr lang="ru-RU" sz="1800" dirty="0" smtClean="0"/>
              <a:t> крупное с мощными, утолщенными, </a:t>
            </a:r>
            <a:r>
              <a:rPr lang="ru-RU" sz="1800" dirty="0" err="1" smtClean="0"/>
              <a:t>шишкообразными</a:t>
            </a:r>
            <a:r>
              <a:rPr lang="ru-RU" sz="1800" dirty="0" smtClean="0"/>
              <a:t> </a:t>
            </a:r>
            <a:r>
              <a:rPr lang="ru-RU" sz="1800" dirty="0" smtClean="0">
                <a:hlinkClick r:id="rId5" tooltip="Корень"/>
              </a:rPr>
              <a:t>корнями</a:t>
            </a:r>
            <a:r>
              <a:rPr lang="ru-RU" sz="1800" dirty="0" smtClean="0"/>
              <a:t>.</a:t>
            </a:r>
          </a:p>
          <a:p>
            <a:r>
              <a:rPr lang="ru-RU" sz="1800" dirty="0" smtClean="0">
                <a:hlinkClick r:id="rId6" tooltip="Почка (ботаника)"/>
              </a:rPr>
              <a:t>Почки</a:t>
            </a:r>
            <a:r>
              <a:rPr lang="ru-RU" sz="1800" dirty="0" smtClean="0"/>
              <a:t> с немногочисленными, </a:t>
            </a:r>
            <a:r>
              <a:rPr lang="ru-RU" sz="1800" dirty="0" err="1" smtClean="0"/>
              <a:t>черепичато</a:t>
            </a:r>
            <a:r>
              <a:rPr lang="ru-RU" sz="1800" dirty="0" smtClean="0"/>
              <a:t> налегающими друг на друга чешуями. </a:t>
            </a:r>
            <a:r>
              <a:rPr lang="ru-RU" sz="1800" dirty="0" smtClean="0">
                <a:hlinkClick r:id="rId7" tooltip="Листорасположение"/>
              </a:rPr>
              <a:t>Листорасположение</a:t>
            </a:r>
            <a:r>
              <a:rPr lang="ru-RU" sz="1800" dirty="0" smtClean="0"/>
              <a:t> очерёдное. </a:t>
            </a:r>
            <a:r>
              <a:rPr lang="ru-RU" sz="1800" dirty="0" smtClean="0">
                <a:hlinkClick r:id="rId8" tooltip="Лист"/>
              </a:rPr>
              <a:t>Листья</a:t>
            </a:r>
            <a:r>
              <a:rPr lang="ru-RU" sz="1800" dirty="0" smtClean="0"/>
              <a:t> непарно </a:t>
            </a:r>
            <a:r>
              <a:rPr lang="ru-RU" sz="1800" dirty="0" err="1" smtClean="0"/>
              <a:t>перистораздельные</a:t>
            </a:r>
            <a:r>
              <a:rPr lang="ru-RU" sz="1800" dirty="0" smtClean="0"/>
              <a:t> или тройчатые, с широкими или узкими долями, тёмно-зелёные, реже сизые, осенью жёлтые, бурые, красноватые или тёмно-фиолетовые.</a:t>
            </a:r>
          </a:p>
          <a:p>
            <a:r>
              <a:rPr lang="ru-RU" sz="1800" dirty="0" smtClean="0">
                <a:hlinkClick r:id="rId9" tooltip="Цветок"/>
              </a:rPr>
              <a:t>Цветки</a:t>
            </a:r>
            <a:r>
              <a:rPr lang="ru-RU" sz="1800" dirty="0" smtClean="0"/>
              <a:t> диаметром до 15—20 см, одиночные, с чашечкой и венчиком. </a:t>
            </a:r>
            <a:r>
              <a:rPr lang="ru-RU" sz="1800" dirty="0" smtClean="0">
                <a:hlinkClick r:id="rId10" tooltip="Чашечка"/>
              </a:rPr>
              <a:t>Чашечка</a:t>
            </a:r>
            <a:r>
              <a:rPr lang="ru-RU" sz="1800" dirty="0" smtClean="0"/>
              <a:t> остающаяся, более или менее кожистая, из 5 тёмно-зелёных или красноватых </a:t>
            </a:r>
            <a:r>
              <a:rPr lang="ru-RU" sz="1800" dirty="0" smtClean="0">
                <a:hlinkClick r:id="rId11" tooltip="Чашелистик"/>
              </a:rPr>
              <a:t>чашелистиков</a:t>
            </a:r>
            <a:r>
              <a:rPr lang="ru-RU" sz="1800" dirty="0" smtClean="0"/>
              <a:t>; </a:t>
            </a:r>
            <a:r>
              <a:rPr lang="ru-RU" sz="1800" dirty="0" smtClean="0">
                <a:hlinkClick r:id="rId12" tooltip="Лепесток"/>
              </a:rPr>
              <a:t>лепестки</a:t>
            </a:r>
            <a:r>
              <a:rPr lang="ru-RU" sz="1800" dirty="0" smtClean="0"/>
              <a:t> в числе 5, реже более, крупные, много крупнее чашелистиков, широкие, на конце часто выщербленные, белые, розовые, красные, кремовые или жёлтые, иногда с тёмными пятнами при основании. </a:t>
            </a:r>
            <a:r>
              <a:rPr lang="ru-RU" sz="1800" dirty="0" smtClean="0">
                <a:hlinkClick r:id="rId13" tooltip="Тычинка"/>
              </a:rPr>
              <a:t>Тычинки</a:t>
            </a:r>
            <a:r>
              <a:rPr lang="ru-RU" sz="1800" dirty="0" smtClean="0"/>
              <a:t> многочисленные; </a:t>
            </a:r>
            <a:r>
              <a:rPr lang="ru-RU" sz="1800" dirty="0" smtClean="0">
                <a:hlinkClick r:id="rId14" tooltip="Пестик"/>
              </a:rPr>
              <a:t>пестиков</a:t>
            </a:r>
            <a:r>
              <a:rPr lang="ru-RU" sz="1800" dirty="0" smtClean="0"/>
              <a:t> 1—8, сидящих на мясистом диске.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7158" y="285728"/>
            <a:ext cx="314327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hlinkClick r:id="rId2" tooltip="Плод"/>
              </a:rPr>
              <a:t>Плод</a:t>
            </a:r>
            <a:r>
              <a:rPr lang="ru-RU" sz="1800" dirty="0" smtClean="0"/>
              <a:t> — сложная </a:t>
            </a:r>
            <a:r>
              <a:rPr lang="ru-RU" sz="1800" dirty="0" err="1" smtClean="0">
                <a:hlinkClick r:id="rId3" tooltip="Листовка (плод)"/>
              </a:rPr>
              <a:t>многолистовка</a:t>
            </a:r>
            <a:r>
              <a:rPr lang="ru-RU" sz="1800" dirty="0" smtClean="0"/>
              <a:t> звёздообразной формы. Каждая листовка открывается по шву и имеет несколько семян, прикрепленных к краю брюшного шва. </a:t>
            </a:r>
            <a:r>
              <a:rPr lang="ru-RU" sz="1800" dirty="0" smtClean="0">
                <a:hlinkClick r:id="rId4" tooltip="Семя"/>
              </a:rPr>
              <a:t>Семена</a:t>
            </a:r>
            <a:r>
              <a:rPr lang="ru-RU" sz="1800" dirty="0" smtClean="0"/>
              <a:t> крупные, округлые или овальные, чёрные или чёрно-бурые, блестящие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57166"/>
            <a:ext cx="314327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643866" cy="535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6"/>
          <p:cNvPicPr>
            <a:picLocks noChangeAspect="1" noChangeArrowheads="1"/>
          </p:cNvPicPr>
          <p:nvPr/>
        </p:nvPicPr>
        <p:blipFill>
          <a:blip r:embed="rId2"/>
          <a:srcRect l="7358" t="40123" r="15666" b="18098"/>
          <a:stretch>
            <a:fillRect/>
          </a:stretch>
        </p:blipFill>
        <p:spPr>
          <a:xfrm>
            <a:off x="1285852" y="500042"/>
            <a:ext cx="6500858" cy="5286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Ирис карликовый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7929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rgbClr val="0070C0"/>
                </a:solidFill>
              </a:rPr>
              <a:t>Многолетнее</a:t>
            </a:r>
            <a:r>
              <a:rPr lang="ru-RU" sz="2000" dirty="0" smtClean="0"/>
              <a:t> травянистое растение до 15см высотой, с коротким толстым корневищем и розетками сизоватых мечевидных листьев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 Цвето</a:t>
            </a:r>
            <a:r>
              <a:rPr lang="ru-RU" sz="2000" dirty="0" smtClean="0"/>
              <a:t>нос до 3см с одним цветком</a:t>
            </a:r>
            <a:r>
              <a:rPr lang="ru-RU" sz="2000" dirty="0" smtClean="0">
                <a:solidFill>
                  <a:srgbClr val="0070C0"/>
                </a:solidFill>
              </a:rPr>
              <a:t>. Цветы</a:t>
            </a:r>
            <a:r>
              <a:rPr lang="ru-RU" sz="2000" dirty="0" smtClean="0"/>
              <a:t> до 4-6 см в диаметре, самой разнообразной окраски: синие,   синие с желтым, розовато-фиолетовые, ярко жёлтые. На верхней стороне отогнутых наружных долей венчика имеется бородка волосков. Растения светлыми окрасками (от белых до желтых) встречается чаще. Почки возобновления будущего года погружены в почву на 2-3 см. Осенью в них почти полностью сформированы зачатки вегетативных органов и цветков. </a:t>
            </a:r>
            <a:r>
              <a:rPr lang="ru-RU" sz="2000" dirty="0" smtClean="0">
                <a:solidFill>
                  <a:srgbClr val="0070C0"/>
                </a:solidFill>
              </a:rPr>
              <a:t>Плод </a:t>
            </a:r>
            <a:r>
              <a:rPr lang="ru-RU" sz="2000" dirty="0" smtClean="0"/>
              <a:t>- коробочка крупных размеров. </a:t>
            </a:r>
          </a:p>
          <a:p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28614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687300" cy="90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659350" cy="1177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Пролеска сибирская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429551" cy="484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1800" b="1" i="1" u="sng" dirty="0" smtClean="0">
                <a:solidFill>
                  <a:srgbClr val="C00000"/>
                </a:solidFill>
                <a:latin typeface="Arial" charset="0"/>
              </a:rPr>
              <a:t>Уязвимый вид.</a:t>
            </a:r>
          </a:p>
          <a:p>
            <a:pPr>
              <a:spcBef>
                <a:spcPct val="0"/>
              </a:spcBef>
            </a:pPr>
            <a:r>
              <a:rPr lang="ru-RU" sz="1800" b="1" dirty="0" smtClean="0">
                <a:solidFill>
                  <a:srgbClr val="000000"/>
                </a:solidFill>
                <a:latin typeface="Arial" charset="0"/>
              </a:rPr>
              <a:t>Описание.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 Травянистый луковичный </a:t>
            </a:r>
            <a:r>
              <a:rPr lang="ru-RU" sz="1800" i="1" dirty="0" smtClean="0">
                <a:solidFill>
                  <a:srgbClr val="0070C0"/>
                </a:solidFill>
                <a:latin typeface="Arial" charset="0"/>
              </a:rPr>
              <a:t>многолетник 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высотой 8-20 см. луковица яйцевидная. </a:t>
            </a:r>
            <a:r>
              <a:rPr lang="ru-RU" sz="1800" i="1" dirty="0" smtClean="0">
                <a:solidFill>
                  <a:srgbClr val="0070C0"/>
                </a:solidFill>
                <a:latin typeface="Arial" charset="0"/>
              </a:rPr>
              <a:t>Листья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 в числе 2-4, прикорневые, почти плоские, широколинейные, ярко-зеленые, прямостоячие. Цветоносные </a:t>
            </a:r>
            <a:r>
              <a:rPr lang="ru-RU" sz="1800" i="1" dirty="0" smtClean="0">
                <a:solidFill>
                  <a:srgbClr val="0070C0"/>
                </a:solidFill>
                <a:latin typeface="Arial" charset="0"/>
              </a:rPr>
              <a:t>стебли 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безлистные. </a:t>
            </a:r>
            <a:r>
              <a:rPr lang="ru-RU" sz="1800" i="1" dirty="0" smtClean="0">
                <a:solidFill>
                  <a:srgbClr val="0070C0"/>
                </a:solidFill>
                <a:latin typeface="Arial" charset="0"/>
              </a:rPr>
              <a:t>Соцветие 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– кисть из 2-3 поникающих цветков. </a:t>
            </a:r>
            <a:r>
              <a:rPr lang="ru-RU" sz="1800" i="1" dirty="0" smtClean="0">
                <a:solidFill>
                  <a:srgbClr val="0070C0"/>
                </a:solidFill>
                <a:latin typeface="Arial" charset="0"/>
              </a:rPr>
              <a:t>Плод</a:t>
            </a: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 – шаровидно-трехлопастная коробочка.</a:t>
            </a:r>
          </a:p>
          <a:p>
            <a:pPr>
              <a:spcBef>
                <a:spcPct val="0"/>
              </a:spcBef>
              <a:buNone/>
            </a:pPr>
            <a:endParaRPr lang="ru-RU" sz="1800" i="1" dirty="0" smtClean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sz="1800" i="1" dirty="0" smtClean="0">
                <a:solidFill>
                  <a:srgbClr val="000000"/>
                </a:solidFill>
                <a:latin typeface="Arial" charset="0"/>
              </a:rPr>
              <a:t>Ранневесенний лесной эфемероид. Размножение семенное. Цветет в апреле. Обитает в кустарниках на повышенных участках , реже по дну балок на склонах</a:t>
            </a:r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 водоразделов. </a:t>
            </a:r>
          </a:p>
          <a:p>
            <a:endParaRPr lang="ru-RU" sz="1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4" descr="SV300081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214290"/>
            <a:ext cx="3392480" cy="4679950"/>
          </a:xfrm>
          <a:noFill/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ервоцвет 074"/>
          <p:cNvPicPr>
            <a:picLocks noChangeAspect="1" noChangeArrowheads="1"/>
          </p:cNvPicPr>
          <p:nvPr/>
        </p:nvPicPr>
        <p:blipFill>
          <a:blip r:embed="rId2">
            <a:lum bright="-18000" contrast="24000"/>
          </a:blip>
          <a:srcRect/>
          <a:stretch>
            <a:fillRect/>
          </a:stretch>
        </p:blipFill>
        <p:spPr>
          <a:xfrm>
            <a:off x="1428728" y="785794"/>
            <a:ext cx="6469062" cy="489585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Причины сокращения численности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Сбор на букеты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Выпас скота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Распашка земель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Степные пожары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rgbClr val="FF0000"/>
                </a:solidFill>
              </a:rPr>
              <a:t>ЧЕЛОВЕК!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7030A0"/>
                </a:solidFill>
              </a:rPr>
              <a:t>В ТВОИХ СИЛАХ СОХРАНИТЬ ЭТИ РАСТЕНИЯ ДЛЯ БУДУЩИХ ПОКОЛЕНИЙ!</a:t>
            </a:r>
            <a:endParaRPr lang="ru-RU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8000" dirty="0" smtClean="0">
                <a:solidFill>
                  <a:srgbClr val="00B050"/>
                </a:solidFill>
              </a:rPr>
              <a:t>  СПАСИБО ЗА ВНИМАНИЕ.</a:t>
            </a:r>
            <a:endParaRPr lang="ru-RU" sz="8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рнамент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рнамент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574</Words>
  <Application>Microsoft Office PowerPoint</Application>
  <PresentationFormat>Экран (4:3)</PresentationFormat>
  <Paragraphs>71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Arial</vt:lpstr>
      <vt:lpstr>Calibri</vt:lpstr>
      <vt:lpstr>Times New Roman</vt:lpstr>
      <vt:lpstr>Verdana</vt:lpstr>
      <vt:lpstr>Тема Office</vt:lpstr>
      <vt:lpstr>Орнамент 1</vt:lpstr>
      <vt:lpstr>1_Орнамент 1</vt:lpstr>
      <vt:lpstr>Презентация PowerPoint</vt:lpstr>
      <vt:lpstr>Адонис весенний (горицвет)</vt:lpstr>
      <vt:lpstr>Презентация PowerPoint</vt:lpstr>
      <vt:lpstr>Презентация PowerPoint</vt:lpstr>
      <vt:lpstr>Презентация PowerPoint</vt:lpstr>
      <vt:lpstr>Брандушка разноцветная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Рябчик русский</vt:lpstr>
      <vt:lpstr>Презентация PowerPoint</vt:lpstr>
      <vt:lpstr>Презентация PowerPoint</vt:lpstr>
      <vt:lpstr>Презентация PowerPoint</vt:lpstr>
      <vt:lpstr>Хохлатка плотная </vt:lpstr>
      <vt:lpstr>Презентация PowerPoint</vt:lpstr>
      <vt:lpstr>Тюльпан Геснера (Шренка)</vt:lpstr>
      <vt:lpstr>Презентация PowerPoint</vt:lpstr>
      <vt:lpstr>Презентация PowerPoint</vt:lpstr>
      <vt:lpstr>Презентация PowerPoint</vt:lpstr>
      <vt:lpstr>Тюльпан Биберштейна</vt:lpstr>
      <vt:lpstr>Презентация PowerPoint</vt:lpstr>
      <vt:lpstr>Презентация PowerPoint</vt:lpstr>
      <vt:lpstr>Презентация PowerPoint</vt:lpstr>
      <vt:lpstr>Прострел луговой</vt:lpstr>
      <vt:lpstr>Презентация PowerPoint</vt:lpstr>
      <vt:lpstr>Презентация PowerPoint</vt:lpstr>
      <vt:lpstr>Презентация PowerPoint</vt:lpstr>
      <vt:lpstr>Пион тонколистный</vt:lpstr>
      <vt:lpstr>Презентация PowerPoint</vt:lpstr>
      <vt:lpstr>Презентация PowerPoint</vt:lpstr>
      <vt:lpstr>Презентация PowerPoint</vt:lpstr>
      <vt:lpstr>Презентация PowerPoint</vt:lpstr>
      <vt:lpstr>Ирис карликовый</vt:lpstr>
      <vt:lpstr>Презентация PowerPoint</vt:lpstr>
      <vt:lpstr>Презентация PowerPoint</vt:lpstr>
      <vt:lpstr>Презентация PowerPoint</vt:lpstr>
      <vt:lpstr>Пролеска сибирская </vt:lpstr>
      <vt:lpstr>Презентация PowerPoint</vt:lpstr>
      <vt:lpstr>Презентация PowerPoint</vt:lpstr>
      <vt:lpstr>Причины сокращения численности</vt:lpstr>
      <vt:lpstr>ЧЕЛОВЕК!</vt:lpstr>
      <vt:lpstr>Презентация PowerPoint</vt:lpstr>
    </vt:vector>
  </TitlesOfParts>
  <Company>Wolfish 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Loner-XP</dc:creator>
  <cp:lastModifiedBy>ASUS</cp:lastModifiedBy>
  <cp:revision>21</cp:revision>
  <dcterms:created xsi:type="dcterms:W3CDTF">2012-04-08T17:11:35Z</dcterms:created>
  <dcterms:modified xsi:type="dcterms:W3CDTF">2025-01-19T13:19:08Z</dcterms:modified>
</cp:coreProperties>
</file>